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9" r:id="rId18"/>
    <p:sldId id="290" r:id="rId1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FF0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66" autoAdjust="0"/>
    <p:restoredTop sz="94660"/>
  </p:normalViewPr>
  <p:slideViewPr>
    <p:cSldViewPr>
      <p:cViewPr varScale="1">
        <p:scale>
          <a:sx n="68" d="100"/>
          <a:sy n="68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A4F9A-8463-41C7-BF82-A3A89E00B6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97290-3BC1-429C-AB87-12E7EE07F73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61605-5C25-46C0-9B35-304A2548871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60AB4-2C9D-484C-B917-CD5606EB87F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84C1E-16F1-4443-8BD9-06EAABB9C07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5C06F-DA4E-4606-A790-5225FDD4542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DCCC8-DAD3-4235-BF0C-FBA2D3453DF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F33F1-849D-49A6-BA89-7EF5592FE91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1B729-53F1-4F7E-8E23-43E15C25932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754C-1A9F-475D-9396-C26BFF679B4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992D0-41F0-4E45-BCC0-66BA9625A0A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9900"/>
            </a:gs>
            <a:gs pos="50000">
              <a:srgbClr val="FFFF99"/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D220A0-F1E0-41B5-854B-BA091DB6494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26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12" Type="http://schemas.openxmlformats.org/officeDocument/2006/relationships/image" Target="../media/image25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jpeg"/><Relationship Id="rId11" Type="http://schemas.openxmlformats.org/officeDocument/2006/relationships/image" Target="../media/image24.jpeg"/><Relationship Id="rId5" Type="http://schemas.openxmlformats.org/officeDocument/2006/relationships/image" Target="../media/image18.jpeg"/><Relationship Id="rId15" Type="http://schemas.openxmlformats.org/officeDocument/2006/relationships/image" Target="../media/image2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Relationship Id="rId14" Type="http://schemas.openxmlformats.org/officeDocument/2006/relationships/image" Target="../media/image27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13" Type="http://schemas.openxmlformats.org/officeDocument/2006/relationships/image" Target="../media/image16.jpeg"/><Relationship Id="rId3" Type="http://schemas.openxmlformats.org/officeDocument/2006/relationships/image" Target="../media/image26.jpeg"/><Relationship Id="rId7" Type="http://schemas.openxmlformats.org/officeDocument/2006/relationships/image" Target="../media/image31.jpeg"/><Relationship Id="rId12" Type="http://schemas.openxmlformats.org/officeDocument/2006/relationships/image" Target="../media/image32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jpeg"/><Relationship Id="rId11" Type="http://schemas.openxmlformats.org/officeDocument/2006/relationships/image" Target="../media/image18.jpeg"/><Relationship Id="rId5" Type="http://schemas.openxmlformats.org/officeDocument/2006/relationships/image" Target="../media/image24.jpeg"/><Relationship Id="rId15" Type="http://schemas.openxmlformats.org/officeDocument/2006/relationships/slide" Target="slide2.xml"/><Relationship Id="rId10" Type="http://schemas.openxmlformats.org/officeDocument/2006/relationships/image" Target="../media/image19.jpeg"/><Relationship Id="rId4" Type="http://schemas.openxmlformats.org/officeDocument/2006/relationships/image" Target="../media/image30.jpeg"/><Relationship Id="rId9" Type="http://schemas.openxmlformats.org/officeDocument/2006/relationships/image" Target="../media/image20.jpeg"/><Relationship Id="rId14" Type="http://schemas.openxmlformats.org/officeDocument/2006/relationships/image" Target="../media/image3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3" Type="http://schemas.openxmlformats.org/officeDocument/2006/relationships/slide" Target="slide5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4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5" Type="http://schemas.openxmlformats.org/officeDocument/2006/relationships/slide" Target="slide7.xml"/><Relationship Id="rId10" Type="http://schemas.openxmlformats.org/officeDocument/2006/relationships/slide" Target="slide12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animated_mou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0" y="-928688"/>
            <a:ext cx="928688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ĺžnik 5"/>
          <p:cNvSpPr/>
          <p:nvPr/>
        </p:nvSpPr>
        <p:spPr>
          <a:xfrm>
            <a:off x="1000100" y="2357430"/>
            <a:ext cx="737926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sk-SK" sz="6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Vybrané slová po M</a:t>
            </a:r>
          </a:p>
        </p:txBody>
      </p:sp>
      <p:sp>
        <p:nvSpPr>
          <p:cNvPr id="2052" name="BlokTextu 7"/>
          <p:cNvSpPr txBox="1">
            <a:spLocks noChangeArrowheads="1"/>
          </p:cNvSpPr>
          <p:nvPr/>
        </p:nvSpPr>
        <p:spPr bwMode="auto">
          <a:xfrm>
            <a:off x="2071688" y="3714750"/>
            <a:ext cx="5357812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sk-SK" b="1"/>
          </a:p>
          <a:p>
            <a:pPr algn="ctr"/>
            <a:r>
              <a:rPr lang="sk-SK" b="1"/>
              <a:t>Aktivita 1.13: IKT v predmete slovenský jazyk</a:t>
            </a:r>
          </a:p>
          <a:p>
            <a:pPr algn="ctr"/>
            <a:endParaRPr lang="sk-SK" b="1"/>
          </a:p>
          <a:p>
            <a:pPr algn="ctr"/>
            <a:r>
              <a:rPr lang="sk-SK" b="1"/>
              <a:t>Mgr. Denysa Križanová</a:t>
            </a:r>
          </a:p>
          <a:p>
            <a:pPr algn="ctr"/>
            <a:r>
              <a:rPr lang="sk-SK" b="1"/>
              <a:t>pre 3. a 4. ročník </a:t>
            </a:r>
          </a:p>
          <a:p>
            <a:pPr algn="ctr"/>
            <a:r>
              <a:rPr lang="sk-SK" b="1"/>
              <a:t>Slovenský jazyk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1.66667E-6 2.08092E-6 L 0.0099 1.36717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6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ŠM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b="1" smtClean="0">
                <a:latin typeface="Comic Sans MS" pitchFamily="66" charset="0"/>
              </a:rPr>
              <a:t>KAŤ (SA)</a:t>
            </a:r>
          </a:p>
        </p:txBody>
      </p:sp>
      <p:sp>
        <p:nvSpPr>
          <p:cNvPr id="1126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143625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9388" y="1341438"/>
            <a:ext cx="2963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knúť</a:t>
            </a:r>
            <a:r>
              <a:rPr lang="sk-SK" sz="28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2800" b="1">
                <a:latin typeface="Comic Sans MS" pitchFamily="66" charset="0"/>
              </a:rPr>
              <a:t>(sa)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79388" y="1989138"/>
            <a:ext cx="177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k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179388" y="2636838"/>
            <a:ext cx="2320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kľavý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179388" y="3284538"/>
            <a:ext cx="2749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kačka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179388" y="3933825"/>
            <a:ext cx="3606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prešm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knúť</a:t>
            </a:r>
            <a:r>
              <a:rPr lang="sk-SK" sz="28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2800" b="1">
                <a:latin typeface="Comic Sans MS" pitchFamily="66" charset="0"/>
              </a:rPr>
              <a:t>(sa)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79388" y="4652963"/>
            <a:ext cx="332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prešm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knutie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179388" y="5445125"/>
            <a:ext cx="28209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prešm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čka</a:t>
            </a:r>
          </a:p>
        </p:txBody>
      </p:sp>
      <p:sp>
        <p:nvSpPr>
          <p:cNvPr id="2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8446" name="Picture 14" descr="C:\Users\WVB-HPNTB1\AppData\Local\Microsoft\Windows\Temporary Internet Files\Content.IE5\V0AGBUC8\MP900423116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43372" y="1571612"/>
            <a:ext cx="3214710" cy="481971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4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  <p:bldP spid="11274" grpId="0"/>
      <p:bldP spid="11275" grpId="0"/>
      <p:bldP spid="11276" grpId="0"/>
      <p:bldP spid="11277" grpId="0"/>
      <p:bldP spid="112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Š</a:t>
            </a:r>
          </a:p>
        </p:txBody>
      </p:sp>
      <p:sp>
        <p:nvSpPr>
          <p:cNvPr id="12291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143625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714375" y="2286000"/>
            <a:ext cx="177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ška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714375" y="3000375"/>
            <a:ext cx="1223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ša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14375" y="3786188"/>
            <a:ext cx="21605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šací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785813" y="4500563"/>
            <a:ext cx="1773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šiak</a:t>
            </a:r>
          </a:p>
        </p:txBody>
      </p:sp>
      <p:sp>
        <p:nvSpPr>
          <p:cNvPr id="12296" name="AutoShape 1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142875"/>
            <a:ext cx="611188" cy="62071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2" name="Obrázok 10" descr="8be98d10c5_18855929_o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1452563"/>
            <a:ext cx="4071937" cy="407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/>
      <p:bldP spid="12299" grpId="0"/>
      <p:bldP spid="123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b="1" smtClean="0">
                <a:latin typeface="Comic Sans MS" pitchFamily="66" charset="0"/>
              </a:rPr>
              <a:t>TO</a:t>
            </a:r>
          </a:p>
        </p:txBody>
      </p:sp>
      <p:pic>
        <p:nvPicPr>
          <p:cNvPr id="22531" name="Picture 5" descr="mýto"/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2143108" y="1357298"/>
            <a:ext cx="4961238" cy="37131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316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143625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2286000" y="5857875"/>
            <a:ext cx="17732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3200" b="1">
                <a:latin typeface="Comic Sans MS" pitchFamily="66" charset="0"/>
              </a:rPr>
              <a:t>tnik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000625" y="5857875"/>
            <a:ext cx="17827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3200" b="1">
                <a:latin typeface="Comic Sans MS" pitchFamily="66" charset="0"/>
              </a:rPr>
              <a:t>tne</a:t>
            </a:r>
          </a:p>
        </p:txBody>
      </p:sp>
      <p:sp>
        <p:nvSpPr>
          <p:cNvPr id="13319" name="AutoShape 1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14313"/>
            <a:ext cx="611188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25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0" grpId="0"/>
      <p:bldP spid="133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HM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b="1" smtClean="0">
                <a:latin typeface="Comic Sans MS" pitchFamily="66" charset="0"/>
              </a:rPr>
              <a:t>RIŤ (SA)</a:t>
            </a:r>
          </a:p>
        </p:txBody>
      </p:sp>
      <p:pic>
        <p:nvPicPr>
          <p:cNvPr id="24579" name="Picture 5" descr="hmýri»_sa"/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1789906" y="1868488"/>
            <a:ext cx="5346700" cy="4010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340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215063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4341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14313"/>
            <a:ext cx="611188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HM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Z</a:t>
            </a:r>
          </a:p>
        </p:txBody>
      </p:sp>
      <p:sp>
        <p:nvSpPr>
          <p:cNvPr id="15363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215063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00063" y="5357813"/>
            <a:ext cx="2500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hm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zožravec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3357563" y="5357813"/>
            <a:ext cx="2428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hm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zožravý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500813" y="5357813"/>
            <a:ext cx="2071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odhm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ziť</a:t>
            </a:r>
          </a:p>
        </p:txBody>
      </p:sp>
      <p:sp>
        <p:nvSpPr>
          <p:cNvPr id="15367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285750"/>
            <a:ext cx="611187" cy="62071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0" name="Obrázok 9" descr="380157-img-zena-hmyz-crop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57356" y="1285860"/>
            <a:ext cx="5643570" cy="3762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9" presetClass="entr" presetSubtype="0" decel="10000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/>
      <p:bldP spid="15369" grpId="0"/>
      <p:bldP spid="153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ŽM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b="1" smtClean="0">
                <a:latin typeface="Comic Sans MS" pitchFamily="66" charset="0"/>
              </a:rPr>
              <a:t>KAŤ</a:t>
            </a:r>
          </a:p>
        </p:txBody>
      </p:sp>
      <p:sp>
        <p:nvSpPr>
          <p:cNvPr id="16387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143625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1571625" y="5643563"/>
            <a:ext cx="2400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vyžm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3200" b="1">
                <a:latin typeface="Comic Sans MS" pitchFamily="66" charset="0"/>
              </a:rPr>
              <a:t>kať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214938" y="5715000"/>
            <a:ext cx="2281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žm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3200" b="1">
                <a:latin typeface="Comic Sans MS" pitchFamily="66" charset="0"/>
              </a:rPr>
              <a:t>kačka</a:t>
            </a:r>
          </a:p>
        </p:txBody>
      </p:sp>
      <p:sp>
        <p:nvSpPr>
          <p:cNvPr id="16390" name="AutoShape 10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14313"/>
            <a:ext cx="611188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0" name="Obrázok 9" descr="1211345-susicky-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643042" y="1428736"/>
            <a:ext cx="6048396" cy="36433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5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/>
      <p:bldP spid="163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DLO</a:t>
            </a:r>
          </a:p>
        </p:txBody>
      </p:sp>
      <p:sp>
        <p:nvSpPr>
          <p:cNvPr id="17411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58188" y="6215063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7412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43875" y="142875"/>
            <a:ext cx="611188" cy="62071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7414" name="Picture 6" descr="C:\Users\WVB-HPNTB1\AppData\Local\Microsoft\Windows\Temporary Internet Files\Content.IE5\A9ZSUM12\MP900424379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71736" y="1643050"/>
            <a:ext cx="4143404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solidFill>
                  <a:schemeClr val="accent2"/>
                </a:solidFill>
                <a:latin typeface="Comic Sans MS" pitchFamily="66" charset="0"/>
              </a:rPr>
              <a:t>ZOPAKUJME SI</a:t>
            </a:r>
          </a:p>
        </p:txBody>
      </p:sp>
      <p:sp>
        <p:nvSpPr>
          <p:cNvPr id="18435" name="AutoShape 1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8436" name="AutoShape 1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8" name="Picture 12" descr="C:\Users\WVB-HPNTB1\AppData\Local\Microsoft\Windows\Temporary Internet Files\Content.IE5\A9ZSUM12\MP900409641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000108"/>
            <a:ext cx="1785918" cy="1785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38" name="Obrázok 18" descr="kluc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1071563"/>
            <a:ext cx="19685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5" descr="mýliť sa"/>
          <p:cNvPicPr>
            <a:picLocks noChangeAspect="1" noChangeArrowheads="1"/>
          </p:cNvPicPr>
          <p:nvPr/>
        </p:nvPicPr>
        <p:blipFill>
          <a:blip r:embed="rId5" cstate="email"/>
          <a:stretch>
            <a:fillRect/>
          </a:stretch>
        </p:blipFill>
        <p:spPr bwMode="auto">
          <a:xfrm>
            <a:off x="4357686" y="1142984"/>
            <a:ext cx="215164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22" descr="C:\Users\WVB-HPNTB1\AppData\Local\Microsoft\Windows\Temporary Internet Files\Content.IE5\V0AGBUC8\MP900422409[1]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858016" y="1071546"/>
            <a:ext cx="1787039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" name="Picture 22" descr="C:\Users\WVB-HPNTB1\AppData\Local\Microsoft\Windows\Temporary Internet Files\Content.IE5\VXDPEN14\MP900400732[1]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5720" y="2857496"/>
            <a:ext cx="1857388" cy="1851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" name="Picture 14" descr="C:\Users\WVB-HPNTB1\AppData\Local\Microsoft\Windows\Temporary Internet Files\Content.IE5\V0AGBUC8\MP900423116[1]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929190" y="3000372"/>
            <a:ext cx="1357322" cy="178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3" name="Obrázok 23" descr="8be98d10c5_18855929_o2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38" y="2786063"/>
            <a:ext cx="20002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5" descr="mýto"/>
          <p:cNvPicPr>
            <a:picLocks noChangeAspect="1" noChangeArrowheads="1"/>
          </p:cNvPicPr>
          <p:nvPr/>
        </p:nvPicPr>
        <p:blipFill>
          <a:blip r:embed="rId10" cstate="email"/>
          <a:stretch>
            <a:fillRect/>
          </a:stretch>
        </p:blipFill>
        <p:spPr bwMode="auto">
          <a:xfrm>
            <a:off x="285720" y="5000636"/>
            <a:ext cx="1928826" cy="1443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6" name="Picture 5" descr="hmýri»_sa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2285984" y="5000636"/>
            <a:ext cx="1500198" cy="1520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" name="Obrázok 26" descr="380157-img-zena-hmyz-crop.jpg"/>
          <p:cNvPicPr>
            <a:picLocks noChangeAspect="1"/>
          </p:cNvPicPr>
          <p:nvPr/>
        </p:nvPicPr>
        <p:blipFill>
          <a:blip r:embed="rId12" cstate="email"/>
          <a:srcRect/>
          <a:stretch>
            <a:fillRect/>
          </a:stretch>
        </p:blipFill>
        <p:spPr>
          <a:xfrm>
            <a:off x="3929058" y="5072074"/>
            <a:ext cx="1785950" cy="1454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8" name="Obrázok 27" descr="1211345-susicky-4.jpg"/>
          <p:cNvPicPr>
            <a:picLocks noChangeAspect="1"/>
          </p:cNvPicPr>
          <p:nvPr/>
        </p:nvPicPr>
        <p:blipFill>
          <a:blip r:embed="rId13" cstate="email"/>
          <a:srcRect/>
          <a:stretch>
            <a:fillRect/>
          </a:stretch>
        </p:blipFill>
        <p:spPr>
          <a:xfrm>
            <a:off x="5786446" y="5000636"/>
            <a:ext cx="1315035" cy="1571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Picture 6" descr="C:\Users\WVB-HPNTB1\AppData\Local\Microsoft\Windows\Temporary Internet Files\Content.IE5\A9ZSUM12\MP900424379[1].jpg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7358082" y="5072074"/>
            <a:ext cx="1513935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" name="Obrázok 23" descr="priemysel2.jpg"/>
          <p:cNvPicPr>
            <a:picLocks noChangeAspect="1"/>
          </p:cNvPicPr>
          <p:nvPr/>
        </p:nvPicPr>
        <p:blipFill>
          <a:blip r:embed="rId15" cstate="email"/>
          <a:stretch>
            <a:fillRect/>
          </a:stretch>
        </p:blipFill>
        <p:spPr>
          <a:xfrm>
            <a:off x="2357422" y="3212099"/>
            <a:ext cx="1895566" cy="12408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6" descr="C:\Users\WVB-HPNTB1\AppData\Local\Microsoft\Windows\Temporary Internet Files\Content.IE5\A9ZSUM12\MP900424379[1]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572396" y="5143512"/>
            <a:ext cx="1357322" cy="12169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" name="Obrázok 39" descr="1211345-susicky-4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929322" y="4929198"/>
            <a:ext cx="1315035" cy="1571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" name="Obrázok 38" descr="380157-img-zena-hmyz-crop.jpg"/>
          <p:cNvPicPr>
            <a:picLocks noChangeAspect="1"/>
          </p:cNvPicPr>
          <p:nvPr/>
        </p:nvPicPr>
        <p:blipFill>
          <a:blip r:embed="rId4" cstate="email"/>
          <a:srcRect/>
          <a:stretch>
            <a:fillRect/>
          </a:stretch>
        </p:blipFill>
        <p:spPr>
          <a:xfrm>
            <a:off x="4071935" y="5000637"/>
            <a:ext cx="1571636" cy="1357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" name="Picture 5" descr="hmýri»_sa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57422" y="4929198"/>
            <a:ext cx="1500198" cy="15208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Picture 5" descr="mýto"/>
          <p:cNvPicPr>
            <a:picLocks noChangeAspect="1" noChangeArrowheads="1"/>
          </p:cNvPicPr>
          <p:nvPr/>
        </p:nvPicPr>
        <p:blipFill>
          <a:blip r:embed="rId6" cstate="email"/>
          <a:stretch>
            <a:fillRect/>
          </a:stretch>
        </p:blipFill>
        <p:spPr bwMode="auto">
          <a:xfrm>
            <a:off x="285720" y="5000636"/>
            <a:ext cx="1928826" cy="14436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3" name="Obrázok 35" descr="8be98d10c5_18855929_o2.jp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2928938"/>
            <a:ext cx="17811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14" descr="C:\Users\WVB-HPNTB1\AppData\Local\Microsoft\Windows\Temporary Internet Files\Content.IE5\V0AGBUC8\MP900423116[1]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5000628" y="2857496"/>
            <a:ext cx="1357322" cy="17849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" name="Picture 22" descr="C:\Users\WVB-HPNTB1\AppData\Local\Microsoft\Windows\Temporary Internet Files\Content.IE5\VXDPEN14\MP900400732[1]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285720" y="2857496"/>
            <a:ext cx="1857388" cy="1851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" name="Picture 22" descr="C:\Users\WVB-HPNTB1\AppData\Local\Microsoft\Windows\Temporary Internet Files\Content.IE5\V0AGBUC8\MP900422409[1].jpg"/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7143768" y="1000108"/>
            <a:ext cx="1787039" cy="16430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2" name="Picture 5" descr="mýliť sa"/>
          <p:cNvPicPr>
            <a:picLocks noChangeAspect="1" noChangeArrowheads="1"/>
          </p:cNvPicPr>
          <p:nvPr/>
        </p:nvPicPr>
        <p:blipFill>
          <a:blip r:embed="rId11" cstate="email"/>
          <a:stretch>
            <a:fillRect/>
          </a:stretch>
        </p:blipFill>
        <p:spPr bwMode="auto">
          <a:xfrm>
            <a:off x="4714876" y="1000108"/>
            <a:ext cx="2151644" cy="1571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468" name="Obrázok 30" descr="kluc.jpg"/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1000125"/>
            <a:ext cx="1968500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2" descr="C:\Users\WVB-HPNTB1\AppData\Local\Microsoft\Windows\Temporary Internet Files\Content.IE5\A9ZSUM12\MP900409641[1].jpg"/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285720" y="928670"/>
            <a:ext cx="1785918" cy="1785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7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45412" cy="882650"/>
          </a:xfrm>
        </p:spPr>
        <p:txBody>
          <a:bodyPr/>
          <a:lstStyle/>
          <a:p>
            <a:pPr eaLnBrk="1" hangingPunct="1"/>
            <a:r>
              <a:rPr lang="sk-SK" sz="3200" smtClean="0">
                <a:solidFill>
                  <a:schemeClr val="tx1"/>
                </a:solidFill>
                <a:latin typeface="Comic Sans MS" pitchFamily="66" charset="0"/>
              </a:rPr>
              <a:t>Pamätáš si, kde je aké vybrané slovo?</a:t>
            </a:r>
          </a:p>
        </p:txBody>
      </p:sp>
      <p:pic>
        <p:nvPicPr>
          <p:cNvPr id="33800" name="Picture 10" descr="smykovať"/>
          <p:cNvPicPr>
            <a:picLocks noChangeAspect="1" noChangeArrowheads="1"/>
          </p:cNvPicPr>
          <p:nvPr/>
        </p:nvPicPr>
        <p:blipFill>
          <a:blip r:embed="rId14" cstate="email"/>
          <a:stretch>
            <a:fillRect/>
          </a:stretch>
        </p:blipFill>
        <p:spPr bwMode="auto">
          <a:xfrm>
            <a:off x="2493979" y="3004407"/>
            <a:ext cx="1951006" cy="12778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4786313" y="928688"/>
            <a:ext cx="2143125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214313" y="928688"/>
            <a:ext cx="2089150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3" name="Rectangle 21"/>
          <p:cNvSpPr>
            <a:spLocks noChangeArrowheads="1"/>
          </p:cNvSpPr>
          <p:nvPr/>
        </p:nvSpPr>
        <p:spPr bwMode="auto">
          <a:xfrm>
            <a:off x="2500313" y="928688"/>
            <a:ext cx="2089150" cy="16557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4" name="Rectangle 22"/>
          <p:cNvSpPr>
            <a:spLocks noChangeArrowheads="1"/>
          </p:cNvSpPr>
          <p:nvPr/>
        </p:nvSpPr>
        <p:spPr bwMode="auto">
          <a:xfrm>
            <a:off x="7072313" y="928688"/>
            <a:ext cx="1871662" cy="1643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5" name="Rectangle 23"/>
          <p:cNvSpPr>
            <a:spLocks noChangeArrowheads="1"/>
          </p:cNvSpPr>
          <p:nvPr/>
        </p:nvSpPr>
        <p:spPr bwMode="auto">
          <a:xfrm>
            <a:off x="285750" y="2786063"/>
            <a:ext cx="1800225" cy="1928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6" name="Rectangle 24"/>
          <p:cNvSpPr>
            <a:spLocks noChangeArrowheads="1"/>
          </p:cNvSpPr>
          <p:nvPr/>
        </p:nvSpPr>
        <p:spPr bwMode="auto">
          <a:xfrm>
            <a:off x="2500313" y="2786063"/>
            <a:ext cx="1928812" cy="1857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7" name="Rectangle 25"/>
          <p:cNvSpPr>
            <a:spLocks noChangeArrowheads="1"/>
          </p:cNvSpPr>
          <p:nvPr/>
        </p:nvSpPr>
        <p:spPr bwMode="auto">
          <a:xfrm>
            <a:off x="7000875" y="2857500"/>
            <a:ext cx="1944688" cy="1785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8" name="Rectangle 26"/>
          <p:cNvSpPr>
            <a:spLocks noChangeArrowheads="1"/>
          </p:cNvSpPr>
          <p:nvPr/>
        </p:nvSpPr>
        <p:spPr bwMode="auto">
          <a:xfrm>
            <a:off x="4857750" y="2857500"/>
            <a:ext cx="2000250" cy="1785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299" name="Rectangle 27"/>
          <p:cNvSpPr>
            <a:spLocks noChangeArrowheads="1"/>
          </p:cNvSpPr>
          <p:nvPr/>
        </p:nvSpPr>
        <p:spPr bwMode="auto">
          <a:xfrm>
            <a:off x="214313" y="4857750"/>
            <a:ext cx="2000250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300" name="Rectangle 28"/>
          <p:cNvSpPr>
            <a:spLocks noChangeArrowheads="1"/>
          </p:cNvSpPr>
          <p:nvPr/>
        </p:nvSpPr>
        <p:spPr bwMode="auto">
          <a:xfrm>
            <a:off x="7429500" y="4857750"/>
            <a:ext cx="1444625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301" name="Rectangle 29"/>
          <p:cNvSpPr>
            <a:spLocks noChangeArrowheads="1"/>
          </p:cNvSpPr>
          <p:nvPr/>
        </p:nvSpPr>
        <p:spPr bwMode="auto">
          <a:xfrm>
            <a:off x="2357438" y="4857750"/>
            <a:ext cx="1584325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302" name="Rectangle 30"/>
          <p:cNvSpPr>
            <a:spLocks noChangeArrowheads="1"/>
          </p:cNvSpPr>
          <p:nvPr/>
        </p:nvSpPr>
        <p:spPr bwMode="auto">
          <a:xfrm>
            <a:off x="4071938" y="4857750"/>
            <a:ext cx="1500187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4303" name="Rectangle 31"/>
          <p:cNvSpPr>
            <a:spLocks noChangeArrowheads="1"/>
          </p:cNvSpPr>
          <p:nvPr/>
        </p:nvSpPr>
        <p:spPr bwMode="auto">
          <a:xfrm>
            <a:off x="5786438" y="4857750"/>
            <a:ext cx="1439862" cy="16557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9485" name="AutoShape 33">
            <a:hlinkClick r:id="rId1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58188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4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4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4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4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54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4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4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42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4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4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54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4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29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54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4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54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54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303"/>
                  </p:tgtEl>
                </p:cond>
              </p:nextCondLst>
            </p:seq>
          </p:childTnLst>
        </p:cTn>
      </p:par>
    </p:tnLst>
    <p:bldLst>
      <p:bldP spid="54291" grpId="0" animBg="1"/>
      <p:bldP spid="54292" grpId="0" animBg="1"/>
      <p:bldP spid="54293" grpId="0" animBg="1"/>
      <p:bldP spid="54294" grpId="0" animBg="1"/>
      <p:bldP spid="54295" grpId="0" animBg="1"/>
      <p:bldP spid="54296" grpId="0" animBg="1"/>
      <p:bldP spid="54297" grpId="0" animBg="1"/>
      <p:bldP spid="54298" grpId="0" animBg="1"/>
      <p:bldP spid="54299" grpId="0" animBg="1"/>
      <p:bldP spid="54300" grpId="0" animBg="1"/>
      <p:bldP spid="54301" grpId="0" animBg="1"/>
      <p:bldP spid="54302" grpId="0" animBg="1"/>
      <p:bldP spid="543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00063" y="1928813"/>
            <a:ext cx="4038600" cy="4525962"/>
          </a:xfrm>
        </p:spPr>
        <p:txBody>
          <a:bodyPr/>
          <a:lstStyle/>
          <a:p>
            <a:pPr eaLnBrk="1" hangingPunct="1"/>
            <a:r>
              <a:rPr lang="sk-SK" smtClean="0">
                <a:hlinkClick r:id="rId2" action="ppaction://hlinksldjump"/>
              </a:rPr>
              <a:t>my</a:t>
            </a:r>
            <a:endParaRPr lang="sk-SK" sz="3200" smtClean="0"/>
          </a:p>
          <a:p>
            <a:pPr eaLnBrk="1" hangingPunct="1"/>
            <a:r>
              <a:rPr lang="sk-SK" smtClean="0">
                <a:hlinkClick r:id="rId3" action="ppaction://hlinksldjump"/>
              </a:rPr>
              <a:t>mykať (sa)</a:t>
            </a:r>
            <a:endParaRPr lang="sk-SK" smtClean="0"/>
          </a:p>
          <a:p>
            <a:pPr eaLnBrk="1" hangingPunct="1"/>
            <a:r>
              <a:rPr lang="sk-SK" smtClean="0">
                <a:hlinkClick r:id="rId4" action="ppaction://hlinksldjump"/>
              </a:rPr>
              <a:t>mýliť (sa)</a:t>
            </a:r>
            <a:endParaRPr lang="sk-SK" smtClean="0"/>
          </a:p>
          <a:p>
            <a:pPr eaLnBrk="1" hangingPunct="1"/>
            <a:r>
              <a:rPr lang="sk-SK" smtClean="0">
                <a:hlinkClick r:id="rId5" action="ppaction://hlinksldjump"/>
              </a:rPr>
              <a:t>myslieť</a:t>
            </a:r>
            <a:endParaRPr lang="sk-SK" smtClean="0"/>
          </a:p>
          <a:p>
            <a:pPr eaLnBrk="1" hangingPunct="1"/>
            <a:r>
              <a:rPr lang="sk-SK" smtClean="0">
                <a:hlinkClick r:id="rId6" action="ppaction://hlinksldjump"/>
              </a:rPr>
              <a:t>umyť</a:t>
            </a:r>
            <a:endParaRPr lang="sk-SK" smtClean="0"/>
          </a:p>
          <a:p>
            <a:pPr eaLnBrk="1" hangingPunct="1"/>
            <a:r>
              <a:rPr lang="sk-SK" smtClean="0">
                <a:hlinkClick r:id="rId7" action="ppaction://hlinksldjump"/>
              </a:rPr>
              <a:t>priemysel</a:t>
            </a:r>
            <a:endParaRPr lang="sk-SK" smtClean="0"/>
          </a:p>
          <a:p>
            <a:pPr eaLnBrk="1" hangingPunct="1"/>
            <a:r>
              <a:rPr lang="sk-SK" smtClean="0">
                <a:hlinkClick r:id="rId8" action="ppaction://hlinksldjump"/>
              </a:rPr>
              <a:t>šmýkať (sa)</a:t>
            </a:r>
            <a:endParaRPr lang="sk-SK" smtClean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857375"/>
            <a:ext cx="4038600" cy="4525963"/>
          </a:xfrm>
        </p:spPr>
        <p:txBody>
          <a:bodyPr/>
          <a:lstStyle/>
          <a:p>
            <a:pPr eaLnBrk="1" hangingPunct="1"/>
            <a:r>
              <a:rPr lang="sk-SK" smtClean="0">
                <a:hlinkClick r:id="rId9" action="ppaction://hlinksldjump"/>
              </a:rPr>
              <a:t>myš</a:t>
            </a:r>
            <a:endParaRPr lang="sk-SK" smtClean="0"/>
          </a:p>
          <a:p>
            <a:pPr eaLnBrk="1" hangingPunct="1"/>
            <a:r>
              <a:rPr lang="sk-SK" smtClean="0">
                <a:hlinkClick r:id="rId10" action="ppaction://hlinksldjump"/>
              </a:rPr>
              <a:t>mýto</a:t>
            </a:r>
            <a:endParaRPr lang="sk-SK" smtClean="0"/>
          </a:p>
          <a:p>
            <a:pPr eaLnBrk="1" hangingPunct="1"/>
            <a:r>
              <a:rPr lang="sk-SK" smtClean="0">
                <a:hlinkClick r:id="rId11" action="ppaction://hlinksldjump"/>
              </a:rPr>
              <a:t>hmýriť sa</a:t>
            </a:r>
            <a:endParaRPr lang="sk-SK" smtClean="0"/>
          </a:p>
          <a:p>
            <a:pPr eaLnBrk="1" hangingPunct="1"/>
            <a:r>
              <a:rPr lang="sk-SK" smtClean="0">
                <a:hlinkClick r:id="rId12" action="ppaction://hlinksldjump"/>
              </a:rPr>
              <a:t>hmyz</a:t>
            </a:r>
            <a:endParaRPr lang="sk-SK" smtClean="0"/>
          </a:p>
          <a:p>
            <a:pPr eaLnBrk="1" hangingPunct="1"/>
            <a:r>
              <a:rPr lang="sk-SK" smtClean="0">
                <a:hlinkClick r:id="rId13" action="ppaction://hlinksldjump"/>
              </a:rPr>
              <a:t>žmýkať</a:t>
            </a:r>
            <a:endParaRPr lang="sk-SK" smtClean="0"/>
          </a:p>
          <a:p>
            <a:pPr eaLnBrk="1" hangingPunct="1"/>
            <a:r>
              <a:rPr lang="sk-SK" smtClean="0">
                <a:hlinkClick r:id="rId14" action="ppaction://hlinksldjump"/>
              </a:rPr>
              <a:t>mydlo</a:t>
            </a:r>
            <a:endParaRPr lang="sk-SK" smtClean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b="1" dirty="0" smtClean="0">
                <a:solidFill>
                  <a:schemeClr val="bg2">
                    <a:lumMod val="50000"/>
                  </a:schemeClr>
                </a:solidFill>
              </a:rPr>
              <a:t>Výber základných vybraných slov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solidFill>
                  <a:schemeClr val="tx1"/>
                </a:solidFill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4099" name="Text Box 7"/>
          <p:cNvSpPr txBox="1">
            <a:spLocks noChangeArrowheads="1"/>
          </p:cNvSpPr>
          <p:nvPr/>
        </p:nvSpPr>
        <p:spPr bwMode="auto">
          <a:xfrm>
            <a:off x="6910388" y="5429250"/>
            <a:ext cx="22336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2800" b="1">
                <a:hlinkClick r:id="rId2" action="ppaction://hlinksldjump"/>
              </a:rPr>
              <a:t>POZOR !!!</a:t>
            </a:r>
            <a:endParaRPr lang="sk-SK" sz="2800" b="1"/>
          </a:p>
        </p:txBody>
      </p:sp>
      <p:sp>
        <p:nvSpPr>
          <p:cNvPr id="4100" name="AutoShape 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215063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101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4108" name="Picture 12" descr="C:\Users\WVB-HPNTB1\AppData\Local\Microsoft\Windows\Temporary Internet Files\Content.IE5\A9ZSUM12\MP900409641[1]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285984" y="1142984"/>
            <a:ext cx="4429124" cy="44291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3786188" y="5857875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3200" b="1">
                <a:latin typeface="Comic Sans MS" pitchFamily="66" charset="0"/>
              </a:rPr>
              <a:t>všetci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123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6165850"/>
            <a:ext cx="684213" cy="69215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6153" name="Picture 9" descr="C:\Users\WVB-HPNTB1\AppData\Local\Microsoft\Windows\Temporary Internet Files\Content.IE5\V0AGBUC8\MP900427601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71670" y="1285860"/>
            <a:ext cx="3232020" cy="48958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143625" y="1857375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daj m</a:t>
            </a:r>
            <a:r>
              <a:rPr lang="sk-SK" sz="3200" b="1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143625" y="2714625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kúp m</a:t>
            </a:r>
            <a:r>
              <a:rPr lang="sk-SK" sz="3200" b="1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143625" y="3571875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povedz m</a:t>
            </a:r>
            <a:r>
              <a:rPr lang="sk-SK" sz="3200" b="1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6143625" y="4500563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ukázal m</a:t>
            </a:r>
            <a:r>
              <a:rPr lang="sk-SK" sz="3200" b="1">
                <a:solidFill>
                  <a:srgbClr val="FF0000"/>
                </a:solidFill>
                <a:latin typeface="Comic Sans MS" pitchFamily="66" charset="0"/>
              </a:rPr>
              <a:t>i</a:t>
            </a:r>
          </a:p>
        </p:txBody>
      </p:sp>
      <p:sp>
        <p:nvSpPr>
          <p:cNvPr id="5129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8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solidFill>
                  <a:schemeClr val="tx1"/>
                </a:solidFill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solidFill>
                  <a:schemeClr val="tx1"/>
                </a:solidFill>
                <a:latin typeface="Comic Sans MS" pitchFamily="66" charset="0"/>
              </a:rPr>
              <a:t>KAŤ (SA)</a:t>
            </a:r>
          </a:p>
        </p:txBody>
      </p:sp>
      <p:sp>
        <p:nvSpPr>
          <p:cNvPr id="6147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215063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95288" y="1844675"/>
            <a:ext cx="26050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knúť (sa)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68313" y="3429000"/>
            <a:ext cx="2174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pom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kov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500063" y="5000625"/>
            <a:ext cx="22431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zam</a:t>
            </a:r>
            <a:r>
              <a:rPr lang="sk-SK" sz="3200" b="1">
                <a:solidFill>
                  <a:srgbClr val="FF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kať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6643688" y="1857375"/>
            <a:ext cx="21066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odm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kať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6732588" y="3429000"/>
            <a:ext cx="21240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odom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kať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6429375" y="4929188"/>
            <a:ext cx="2714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3200" b="1">
                <a:latin typeface="Comic Sans MS" pitchFamily="66" charset="0"/>
              </a:rPr>
              <a:t>vym</a:t>
            </a:r>
            <a:r>
              <a:rPr lang="sk-SK" sz="32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3200" b="1">
                <a:latin typeface="Comic Sans MS" pitchFamily="66" charset="0"/>
              </a:rPr>
              <a:t>kať</a:t>
            </a:r>
            <a:r>
              <a:rPr lang="sk-SK" sz="32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3200" b="1">
                <a:latin typeface="Comic Sans MS" pitchFamily="66" charset="0"/>
              </a:rPr>
              <a:t>sa</a:t>
            </a:r>
          </a:p>
        </p:txBody>
      </p:sp>
      <p:sp>
        <p:nvSpPr>
          <p:cNvPr id="2" name="AutoShape 1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14313"/>
            <a:ext cx="611188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3" name="Obrázok 13" descr="kluc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1143000"/>
            <a:ext cx="6400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  <p:bldP spid="6156" grpId="0"/>
      <p:bldP spid="61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b="1" smtClean="0">
                <a:latin typeface="Comic Sans MS" pitchFamily="66" charset="0"/>
              </a:rPr>
              <a:t>LIŤ (SA)</a:t>
            </a:r>
          </a:p>
        </p:txBody>
      </p:sp>
      <p:pic>
        <p:nvPicPr>
          <p:cNvPr id="10243" name="Picture 5" descr="mýliť sa"/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3071802" y="1500174"/>
            <a:ext cx="4226506" cy="30871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172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75688" y="6143625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00063" y="1500188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lka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00063" y="2143125"/>
            <a:ext cx="1428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om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l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00063" y="3643313"/>
            <a:ext cx="19288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om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lný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00063" y="2857500"/>
            <a:ext cx="1295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lný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57188" y="5429250"/>
            <a:ext cx="27860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pom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liť</a:t>
            </a:r>
            <a:r>
              <a:rPr lang="sk-SK" sz="28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2800" b="1">
                <a:latin typeface="Comic Sans MS" pitchFamily="66" charset="0"/>
              </a:rPr>
              <a:t>(sa)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786188" y="5429250"/>
            <a:ext cx="1871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pom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lený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28625" y="4357688"/>
            <a:ext cx="19446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zm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liť</a:t>
            </a:r>
            <a:r>
              <a:rPr lang="sk-SK" sz="2800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r>
              <a:rPr lang="sk-SK" sz="2800" b="1">
                <a:latin typeface="Comic Sans MS" pitchFamily="66" charset="0"/>
              </a:rPr>
              <a:t>sa</a:t>
            </a:r>
          </a:p>
        </p:txBody>
      </p:sp>
      <p:sp>
        <p:nvSpPr>
          <p:cNvPr id="2" name="AutoShape 1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85750"/>
            <a:ext cx="611188" cy="62071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0" decel="100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0" decel="100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50" decel="100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0" decel="100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50" decel="100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50" decel="100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0" decel="1000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" accel="10000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/>
      <p:bldP spid="7177" grpId="0"/>
      <p:bldP spid="7178" grpId="0"/>
      <p:bldP spid="7179" grpId="0"/>
      <p:bldP spid="7180" grpId="0"/>
      <p:bldP spid="7181" grpId="0"/>
      <p:bldP spid="71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SLIEŤ</a:t>
            </a:r>
          </a:p>
        </p:txBody>
      </p:sp>
      <p:sp>
        <p:nvSpPr>
          <p:cNvPr id="819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501063" y="6143625"/>
            <a:ext cx="468312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571500" y="1714500"/>
            <a:ext cx="1439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seľ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71500" y="2357438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šlienka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71500" y="3000375"/>
            <a:ext cx="2214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vym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šľať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71500" y="3571875"/>
            <a:ext cx="1439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zm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71500" y="4214813"/>
            <a:ext cx="1857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vým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1500" y="4929188"/>
            <a:ext cx="2357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nezm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571500" y="5643563"/>
            <a:ext cx="172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dôm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5786438" y="5643563"/>
            <a:ext cx="1728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úm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2928938" y="5643563"/>
            <a:ext cx="1871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priem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sel</a:t>
            </a:r>
          </a:p>
        </p:txBody>
      </p:sp>
      <p:sp>
        <p:nvSpPr>
          <p:cNvPr id="8205" name="AutoShape 2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14313"/>
            <a:ext cx="611188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2310" name="Picture 22" descr="C:\Users\WVB-HPNTB1\AppData\Local\Microsoft\Windows\Temporary Internet Files\Content.IE5\V0AGBUC8\MP900422409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14678" y="2000240"/>
            <a:ext cx="4893596" cy="32611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6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450"/>
                            </p:stCondLst>
                            <p:childTnLst>
                              <p:par>
                                <p:cTn id="23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200"/>
                            </p:stCondLst>
                            <p:childTnLst>
                              <p:par>
                                <p:cTn id="29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9000"/>
                            </p:stCondLst>
                            <p:childTnLst>
                              <p:par>
                                <p:cTn id="35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850"/>
                            </p:stCondLst>
                            <p:childTnLst>
                              <p:par>
                                <p:cTn id="41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650"/>
                            </p:stCondLst>
                            <p:childTnLst>
                              <p:par>
                                <p:cTn id="47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01" grpId="0"/>
      <p:bldP spid="8203" grpId="0"/>
      <p:bldP spid="8206" grpId="0"/>
      <p:bldP spid="8208" grpId="0"/>
      <p:bldP spid="8210" grpId="0"/>
      <p:bldP spid="8211" grpId="0"/>
      <p:bldP spid="8212" grpId="0"/>
      <p:bldP spid="82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UM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Ť</a:t>
            </a:r>
          </a:p>
        </p:txBody>
      </p:sp>
      <p:sp>
        <p:nvSpPr>
          <p:cNvPr id="9219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143625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395288" y="1412875"/>
            <a:ext cx="24622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um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vať (sa)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395288" y="1987550"/>
            <a:ext cx="25257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um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ý</a:t>
            </a:r>
            <a:r>
              <a:rPr lang="sk-SK" sz="2800" b="1">
                <a:latin typeface="Comic Sans MS" pitchFamily="66" charset="0"/>
              </a:rPr>
              <a:t>vadlo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95288" y="2563813"/>
            <a:ext cx="2527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um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váreň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95288" y="3140075"/>
            <a:ext cx="23161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vym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ť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395288" y="3716338"/>
            <a:ext cx="26320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pom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je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95288" y="4292600"/>
            <a:ext cx="2736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dlo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95288" y="4868863"/>
            <a:ext cx="2105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dlový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57188" y="5500688"/>
            <a:ext cx="2105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dlina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2571750" y="5500688"/>
            <a:ext cx="1773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java</a:t>
            </a:r>
          </a:p>
        </p:txBody>
      </p:sp>
      <p:sp>
        <p:nvSpPr>
          <p:cNvPr id="9235" name="Text Box 19"/>
          <p:cNvSpPr txBox="1">
            <a:spLocks noChangeArrowheads="1"/>
          </p:cNvSpPr>
          <p:nvPr/>
        </p:nvSpPr>
        <p:spPr bwMode="auto">
          <a:xfrm>
            <a:off x="4429125" y="5500688"/>
            <a:ext cx="21272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javčan</a:t>
            </a:r>
          </a:p>
        </p:txBody>
      </p:sp>
      <p:sp>
        <p:nvSpPr>
          <p:cNvPr id="9236" name="Text Box 20"/>
          <p:cNvSpPr txBox="1">
            <a:spLocks noChangeArrowheads="1"/>
          </p:cNvSpPr>
          <p:nvPr/>
        </p:nvSpPr>
        <p:spPr bwMode="auto">
          <a:xfrm>
            <a:off x="6643688" y="5500688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k-SK" sz="2800" b="1">
                <a:latin typeface="Comic Sans MS" pitchFamily="66" charset="0"/>
              </a:rPr>
              <a:t>M</a:t>
            </a:r>
            <a:r>
              <a:rPr lang="sk-SK" sz="2800" b="1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sz="2800" b="1">
                <a:latin typeface="Comic Sans MS" pitchFamily="66" charset="0"/>
              </a:rPr>
              <a:t>javčanka</a:t>
            </a:r>
          </a:p>
        </p:txBody>
      </p:sp>
      <p:sp>
        <p:nvSpPr>
          <p:cNvPr id="2" name="AutoShape 2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15313" y="214313"/>
            <a:ext cx="611187" cy="620712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14358" name="Picture 22" descr="C:\Users\WVB-HPNTB1\AppData\Local\Microsoft\Windows\Temporary Internet Files\Content.IE5\VXDPEN14\MP900400732[1]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86116" y="1500174"/>
            <a:ext cx="4808240" cy="320424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4000"/>
                            </p:stCondLst>
                            <p:childTnLst>
                              <p:par>
                                <p:cTn id="54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6000"/>
                            </p:stCondLst>
                            <p:childTnLst>
                              <p:par>
                                <p:cTn id="61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9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800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0"/>
                            </p:stCondLst>
                            <p:childTnLst>
                              <p:par>
                                <p:cTn id="75" presetID="15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/>
      <p:bldP spid="9227" grpId="0"/>
      <p:bldP spid="9228" grpId="0"/>
      <p:bldP spid="9229" grpId="0"/>
      <p:bldP spid="9230" grpId="0"/>
      <p:bldP spid="9231" grpId="0"/>
      <p:bldP spid="9232" grpId="0"/>
      <p:bldP spid="9234" grpId="0"/>
      <p:bldP spid="9235" grpId="0"/>
      <p:bldP spid="92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sk-SK" b="1" smtClean="0">
                <a:latin typeface="Comic Sans MS" pitchFamily="66" charset="0"/>
              </a:rPr>
              <a:t>PRIEM</a:t>
            </a:r>
            <a:r>
              <a:rPr lang="sk-SK" b="1" smtClean="0">
                <a:solidFill>
                  <a:srgbClr val="CC0000"/>
                </a:solidFill>
                <a:latin typeface="Comic Sans MS" pitchFamily="66" charset="0"/>
              </a:rPr>
              <a:t>Y</a:t>
            </a:r>
            <a:r>
              <a:rPr lang="sk-SK" b="1" smtClean="0">
                <a:latin typeface="Comic Sans MS" pitchFamily="66" charset="0"/>
              </a:rPr>
              <a:t>SEL</a:t>
            </a:r>
          </a:p>
        </p:txBody>
      </p:sp>
      <p:sp>
        <p:nvSpPr>
          <p:cNvPr id="10243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29625" y="6215063"/>
            <a:ext cx="468313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0244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50" y="285750"/>
            <a:ext cx="611188" cy="620713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pic>
        <p:nvPicPr>
          <p:cNvPr id="9" name="Obrázok 8" descr="priemysel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357290" y="1500174"/>
            <a:ext cx="6475197" cy="42386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169</Words>
  <Application>Microsoft Office PowerPoint</Application>
  <PresentationFormat>Prezentácia na obrazovke (4:3)</PresentationFormat>
  <Paragraphs>94</Paragraphs>
  <Slides>18</Slides>
  <Notes>0</Notes>
  <HiddenSlides>1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2" baseType="lpstr">
      <vt:lpstr>Arial</vt:lpstr>
      <vt:lpstr>Calibri</vt:lpstr>
      <vt:lpstr>Comic Sans MS</vt:lpstr>
      <vt:lpstr>Predvolený návrh</vt:lpstr>
      <vt:lpstr>Snímka 1</vt:lpstr>
      <vt:lpstr>Výber základných vybraných slov</vt:lpstr>
      <vt:lpstr>MY</vt:lpstr>
      <vt:lpstr>MI</vt:lpstr>
      <vt:lpstr>MYKAŤ (SA)</vt:lpstr>
      <vt:lpstr>MÝLIŤ (SA)</vt:lpstr>
      <vt:lpstr>MYSLIEŤ</vt:lpstr>
      <vt:lpstr>UMYŤ</vt:lpstr>
      <vt:lpstr>PRIEMYSEL</vt:lpstr>
      <vt:lpstr>ŠMÝKAŤ (SA)</vt:lpstr>
      <vt:lpstr>MYŠ</vt:lpstr>
      <vt:lpstr>MÝTO</vt:lpstr>
      <vt:lpstr>HMÝRIŤ (SA)</vt:lpstr>
      <vt:lpstr>HMYZ</vt:lpstr>
      <vt:lpstr>ŽMÝKAŤ</vt:lpstr>
      <vt:lpstr>MYDLO</vt:lpstr>
      <vt:lpstr>ZOPAKUJME SI</vt:lpstr>
      <vt:lpstr>Pamätáš si, kde je aké vybrané slovo?</vt:lpstr>
    </vt:vector>
  </TitlesOfParts>
  <Company>Antik Computers &amp; Communications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Antik</dc:creator>
  <cp:lastModifiedBy>Michal</cp:lastModifiedBy>
  <cp:revision>141</cp:revision>
  <dcterms:created xsi:type="dcterms:W3CDTF">2006-10-17T14:43:12Z</dcterms:created>
  <dcterms:modified xsi:type="dcterms:W3CDTF">2010-11-20T16:16:36Z</dcterms:modified>
</cp:coreProperties>
</file>